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367" r:id="rId2"/>
    <p:sldId id="258" r:id="rId3"/>
    <p:sldId id="259" r:id="rId4"/>
    <p:sldId id="257" r:id="rId5"/>
    <p:sldId id="260" r:id="rId6"/>
    <p:sldId id="261" r:id="rId7"/>
    <p:sldId id="262" r:id="rId8"/>
    <p:sldId id="265" r:id="rId9"/>
    <p:sldId id="263" r:id="rId10"/>
    <p:sldId id="264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1"/>
  </p:normalViewPr>
  <p:slideViewPr>
    <p:cSldViewPr snapToGrid="0">
      <p:cViewPr varScale="1">
        <p:scale>
          <a:sx n="103" d="100"/>
          <a:sy n="103" d="100"/>
        </p:scale>
        <p:origin x="800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1922BB2-7BA1-4855-8833-484B613D84A4}" type="datetimeFigureOut">
              <a:rPr lang="en-US" smtClean="0"/>
              <a:t>10/13/25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B67A958-9A7B-46C2-B79A-4BD84F15BD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5632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F03B98D-F26C-4648-B93A-B075E897A2B7}" type="slidenum">
              <a:rPr lang="en-US"/>
              <a:pPr/>
              <a:t>2</a:t>
            </a:fld>
            <a:endParaRPr lang="en-US"/>
          </a:p>
        </p:txBody>
      </p:sp>
      <p:sp>
        <p:nvSpPr>
          <p:cNvPr id="207874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441325" y="681038"/>
            <a:ext cx="6051550" cy="3405187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787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23925" y="4313238"/>
            <a:ext cx="5086350" cy="408622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lIns="91400" tIns="45702" rIns="91400" bIns="45702"/>
          <a:lstStyle/>
          <a:p>
            <a:r>
              <a:rPr lang="en-US"/>
              <a:t>You may want to take notes on this slide as it just vaguely resembles a homework problem!</a:t>
            </a:r>
          </a:p>
          <a:p>
            <a:endParaRPr lang="en-US"/>
          </a:p>
          <a:p>
            <a:r>
              <a:rPr lang="en-US"/>
              <a:t>Here’s a function defined in terms of itself. You see this a lot with recursion. This one is a lot like the profile for factorial.</a:t>
            </a:r>
          </a:p>
          <a:p>
            <a:endParaRPr lang="en-US"/>
          </a:p>
          <a:p>
            <a:endParaRPr lang="en-US"/>
          </a:p>
          <a:p>
            <a:r>
              <a:rPr lang="en-US"/>
              <a:t>WORK THROUGH</a:t>
            </a:r>
          </a:p>
          <a:p>
            <a:endParaRPr lang="en-US"/>
          </a:p>
          <a:p>
            <a:r>
              <a:rPr lang="en-US"/>
              <a:t>Answer: O(n)</a:t>
            </a: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56747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360691-70BD-4F35-BB60-7E287605B15D}" type="datetimeFigureOut">
              <a:rPr lang="en-US" smtClean="0"/>
              <a:t>10/13/25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05310C-74CD-420B-8D4E-BB13B2A0A8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56845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360691-70BD-4F35-BB60-7E287605B15D}" type="datetimeFigureOut">
              <a:rPr lang="en-US" smtClean="0"/>
              <a:t>10/13/25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05310C-74CD-420B-8D4E-BB13B2A0A8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08026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360691-70BD-4F35-BB60-7E287605B15D}" type="datetimeFigureOut">
              <a:rPr lang="en-US" smtClean="0"/>
              <a:t>10/13/25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05310C-74CD-420B-8D4E-BB13B2A0A8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37985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360691-70BD-4F35-BB60-7E287605B15D}" type="datetimeFigureOut">
              <a:rPr lang="en-US" smtClean="0"/>
              <a:t>10/13/25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05310C-74CD-420B-8D4E-BB13B2A0A8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84000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360691-70BD-4F35-BB60-7E287605B15D}" type="datetimeFigureOut">
              <a:rPr lang="en-US" smtClean="0"/>
              <a:t>10/13/25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05310C-74CD-420B-8D4E-BB13B2A0A8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50774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360691-70BD-4F35-BB60-7E287605B15D}" type="datetimeFigureOut">
              <a:rPr lang="en-US" smtClean="0"/>
              <a:t>10/13/25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05310C-74CD-420B-8D4E-BB13B2A0A8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41511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360691-70BD-4F35-BB60-7E287605B15D}" type="datetimeFigureOut">
              <a:rPr lang="en-US" smtClean="0"/>
              <a:t>10/13/25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05310C-74CD-420B-8D4E-BB13B2A0A8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16237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360691-70BD-4F35-BB60-7E287605B15D}" type="datetimeFigureOut">
              <a:rPr lang="en-US" smtClean="0"/>
              <a:t>10/13/25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05310C-74CD-420B-8D4E-BB13B2A0A8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98081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360691-70BD-4F35-BB60-7E287605B15D}" type="datetimeFigureOut">
              <a:rPr lang="en-US" smtClean="0"/>
              <a:t>10/13/25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05310C-74CD-420B-8D4E-BB13B2A0A8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42408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360691-70BD-4F35-BB60-7E287605B15D}" type="datetimeFigureOut">
              <a:rPr lang="en-US" smtClean="0"/>
              <a:t>10/13/25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05310C-74CD-420B-8D4E-BB13B2A0A8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80422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360691-70BD-4F35-BB60-7E287605B15D}" type="datetimeFigureOut">
              <a:rPr lang="en-US" smtClean="0"/>
              <a:t>10/13/25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05310C-74CD-420B-8D4E-BB13B2A0A8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4590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360691-70BD-4F35-BB60-7E287605B15D}" type="datetimeFigureOut">
              <a:rPr lang="en-US" smtClean="0"/>
              <a:t>10/13/25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05310C-74CD-420B-8D4E-BB13B2A0A8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35252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rafiyz.github.io/courses/Algorithms/algo.htm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077D5D-0AD1-3712-B662-24C5C67DB86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857251"/>
            <a:ext cx="9144000" cy="2632472"/>
          </a:xfrm>
        </p:spPr>
        <p:txBody>
          <a:bodyPr>
            <a:normAutofit fontScale="90000"/>
          </a:bodyPr>
          <a:lstStyle/>
          <a:p>
            <a:r>
              <a:rPr lang="en-US" dirty="0"/>
              <a:t>Design and Analysis of Algorithms</a:t>
            </a:r>
            <a:br>
              <a:rPr lang="en-US" dirty="0"/>
            </a:br>
            <a:br>
              <a:rPr lang="en-US" dirty="0"/>
            </a:br>
            <a:r>
              <a:rPr lang="en-US" dirty="0"/>
              <a:t>Recursive Algorithms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8ED2DA6-25B9-C648-81CC-551E422ED1C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667000" y="4515512"/>
            <a:ext cx="6858000" cy="1241822"/>
          </a:xfrm>
        </p:spPr>
        <p:txBody>
          <a:bodyPr>
            <a:normAutofit fontScale="32500" lnSpcReduction="20000"/>
          </a:bodyPr>
          <a:lstStyle/>
          <a:p>
            <a:r>
              <a:rPr lang="en-US" dirty="0"/>
              <a:t>By </a:t>
            </a:r>
          </a:p>
          <a:p>
            <a:r>
              <a:rPr lang="en-US" sz="2475" b="1" dirty="0"/>
              <a:t>Dr Rafiullah Khan</a:t>
            </a:r>
          </a:p>
          <a:p>
            <a:r>
              <a:rPr lang="en-US" dirty="0"/>
              <a:t>Senior Lecturer ICS/IT</a:t>
            </a:r>
          </a:p>
          <a:p>
            <a:r>
              <a:rPr lang="en-US" dirty="0"/>
              <a:t>The University of Agriculture Peshawar, Pakistan</a:t>
            </a:r>
          </a:p>
          <a:p>
            <a:endParaRPr lang="en-US" dirty="0"/>
          </a:p>
          <a:p>
            <a:r>
              <a:rPr lang="en-US" dirty="0"/>
              <a:t>For resources, please visit: </a:t>
            </a:r>
            <a:r>
              <a:rPr lang="en-US" dirty="0">
                <a:hlinkClick r:id="rId2"/>
              </a:rPr>
              <a:t>https://rafiyz.github.io/courses/Algorithms/algo.htm</a:t>
            </a:r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D8D299B-586E-C8E8-D9F3-5971D7CB5CA7}"/>
              </a:ext>
            </a:extLst>
          </p:cNvPr>
          <p:cNvSpPr txBox="1"/>
          <p:nvPr/>
        </p:nvSpPr>
        <p:spPr>
          <a:xfrm>
            <a:off x="3810000" y="3587119"/>
            <a:ext cx="4572000" cy="3000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350" dirty="0"/>
              <a:t>Week 9 and 10</a:t>
            </a:r>
          </a:p>
        </p:txBody>
      </p:sp>
    </p:spTree>
    <p:extLst>
      <p:ext uri="{BB962C8B-B14F-4D97-AF65-F5344CB8AC3E}">
        <p14:creationId xmlns:p14="http://schemas.microsoft.com/office/powerpoint/2010/main" val="184885708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Assignment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Book: Design and Analysis of Algorithm by </a:t>
            </a:r>
            <a:r>
              <a:rPr lang="en-US" b="1" dirty="0" err="1"/>
              <a:t>Anany</a:t>
            </a:r>
            <a:r>
              <a:rPr lang="en-US" b="1" dirty="0"/>
              <a:t> </a:t>
            </a:r>
            <a:r>
              <a:rPr lang="en-US" b="1" dirty="0" err="1"/>
              <a:t>Levitin</a:t>
            </a:r>
            <a:endParaRPr lang="en-US" b="1" dirty="0"/>
          </a:p>
          <a:p>
            <a:r>
              <a:rPr lang="en-US" b="1" dirty="0"/>
              <a:t>Exercise 2.4 (page 76)</a:t>
            </a:r>
          </a:p>
          <a:p>
            <a:pPr lvl="1"/>
            <a:r>
              <a:rPr lang="en-US" dirty="0"/>
              <a:t>Problems 1,2,3,4,8,9,10,13,14</a:t>
            </a:r>
          </a:p>
          <a:p>
            <a:r>
              <a:rPr lang="en-US" b="1" dirty="0"/>
              <a:t>Exercise 2.5</a:t>
            </a:r>
          </a:p>
          <a:p>
            <a:pPr lvl="1"/>
            <a:r>
              <a:rPr lang="en-US" b="1" dirty="0"/>
              <a:t>Problems 1,2,3</a:t>
            </a:r>
          </a:p>
          <a:p>
            <a:r>
              <a:rPr lang="en-US" b="1" dirty="0"/>
              <a:t>Due on or before our next class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C90BD-678B-495C-AC87-66050D917D79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87266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8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Recursion</a:t>
            </a:r>
          </a:p>
        </p:txBody>
      </p:sp>
      <p:sp>
        <p:nvSpPr>
          <p:cNvPr id="2068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90800" y="1752600"/>
            <a:ext cx="7086600" cy="4419600"/>
          </a:xfrm>
        </p:spPr>
        <p:txBody>
          <a:bodyPr/>
          <a:lstStyle/>
          <a:p>
            <a:pPr>
              <a:tabLst>
                <a:tab pos="1489075" algn="l"/>
                <a:tab pos="2228850" algn="l"/>
              </a:tabLst>
            </a:pPr>
            <a:r>
              <a:rPr lang="en-US"/>
              <a:t>A recursive procedure can often be analyzed by solving a recursive equation</a:t>
            </a:r>
          </a:p>
          <a:p>
            <a:pPr>
              <a:tabLst>
                <a:tab pos="1489075" algn="l"/>
                <a:tab pos="2228850" algn="l"/>
              </a:tabLst>
            </a:pPr>
            <a:r>
              <a:rPr lang="en-US"/>
              <a:t>Basic form:</a:t>
            </a:r>
          </a:p>
          <a:p>
            <a:pPr lvl="1">
              <a:buNone/>
              <a:tabLst>
                <a:tab pos="1489075" algn="l"/>
                <a:tab pos="2228850" algn="l"/>
              </a:tabLst>
            </a:pPr>
            <a:r>
              <a:rPr lang="en-US">
                <a:solidFill>
                  <a:schemeClr val="accent2"/>
                </a:solidFill>
              </a:rPr>
              <a:t>T(n)  =  </a:t>
            </a:r>
            <a:r>
              <a:rPr lang="en-US">
                <a:solidFill>
                  <a:srgbClr val="FF0000"/>
                </a:solidFill>
              </a:rPr>
              <a:t>if</a:t>
            </a:r>
            <a:r>
              <a:rPr lang="en-US">
                <a:solidFill>
                  <a:schemeClr val="accent2"/>
                </a:solidFill>
              </a:rPr>
              <a:t> (base case) </a:t>
            </a:r>
            <a:r>
              <a:rPr lang="en-US">
                <a:solidFill>
                  <a:srgbClr val="FF0000"/>
                </a:solidFill>
              </a:rPr>
              <a:t>then</a:t>
            </a:r>
            <a:r>
              <a:rPr lang="en-US">
                <a:solidFill>
                  <a:schemeClr val="accent2"/>
                </a:solidFill>
              </a:rPr>
              <a:t> some constant</a:t>
            </a:r>
          </a:p>
          <a:p>
            <a:pPr lvl="1">
              <a:buNone/>
              <a:tabLst>
                <a:tab pos="1489075" algn="l"/>
                <a:tab pos="2228850" algn="l"/>
              </a:tabLst>
            </a:pPr>
            <a:r>
              <a:rPr lang="en-US">
                <a:solidFill>
                  <a:schemeClr val="accent2"/>
                </a:solidFill>
              </a:rPr>
              <a:t>		</a:t>
            </a:r>
            <a:r>
              <a:rPr lang="en-US">
                <a:solidFill>
                  <a:srgbClr val="FF0000"/>
                </a:solidFill>
              </a:rPr>
              <a:t>else</a:t>
            </a:r>
            <a:r>
              <a:rPr lang="en-US">
                <a:solidFill>
                  <a:schemeClr val="accent2"/>
                </a:solidFill>
              </a:rPr>
              <a:t> ( time to solve subproblems +</a:t>
            </a:r>
          </a:p>
          <a:p>
            <a:pPr lvl="1">
              <a:buNone/>
              <a:tabLst>
                <a:tab pos="1489075" algn="l"/>
                <a:tab pos="2228850" algn="l"/>
              </a:tabLst>
            </a:pPr>
            <a:r>
              <a:rPr lang="en-US">
                <a:solidFill>
                  <a:schemeClr val="accent2"/>
                </a:solidFill>
              </a:rPr>
              <a:t>			time to combine solutions )</a:t>
            </a:r>
          </a:p>
          <a:p>
            <a:pPr>
              <a:tabLst>
                <a:tab pos="1489075" algn="l"/>
                <a:tab pos="2228850" algn="l"/>
              </a:tabLst>
            </a:pPr>
            <a:r>
              <a:rPr lang="en-US"/>
              <a:t>Result depends upon</a:t>
            </a:r>
          </a:p>
          <a:p>
            <a:pPr lvl="1">
              <a:tabLst>
                <a:tab pos="1489075" algn="l"/>
                <a:tab pos="2228850" algn="l"/>
              </a:tabLst>
            </a:pPr>
            <a:r>
              <a:rPr lang="en-US"/>
              <a:t>how many subproblems</a:t>
            </a:r>
          </a:p>
          <a:p>
            <a:pPr lvl="1">
              <a:tabLst>
                <a:tab pos="1489075" algn="l"/>
                <a:tab pos="2228850" algn="l"/>
              </a:tabLst>
            </a:pPr>
            <a:r>
              <a:rPr lang="en-US"/>
              <a:t>how much smaller are subproblems</a:t>
            </a:r>
          </a:p>
          <a:p>
            <a:pPr lvl="1">
              <a:tabLst>
                <a:tab pos="1489075" algn="l"/>
                <a:tab pos="2228850" algn="l"/>
              </a:tabLst>
            </a:pPr>
            <a:r>
              <a:rPr lang="en-US"/>
              <a:t>how costly to combine solutions (coefficients)</a:t>
            </a:r>
          </a:p>
        </p:txBody>
      </p:sp>
    </p:spTree>
    <p:extLst>
      <p:ext uri="{BB962C8B-B14F-4D97-AF65-F5344CB8AC3E}">
        <p14:creationId xmlns:p14="http://schemas.microsoft.com/office/powerpoint/2010/main" val="40739483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0919" y="1316629"/>
            <a:ext cx="8915400" cy="252432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/>
              <a:t>Compute the factorial function </a:t>
            </a:r>
            <a:r>
              <a:rPr lang="en-US" sz="2400" i="1" dirty="0"/>
              <a:t>F(n) = n! for an arbitrary nonnegative </a:t>
            </a:r>
            <a:r>
              <a:rPr lang="en-US" sz="2400" dirty="0"/>
              <a:t>integer </a:t>
            </a:r>
            <a:r>
              <a:rPr lang="en-US" sz="2400" i="1" dirty="0"/>
              <a:t>n. Since </a:t>
            </a:r>
          </a:p>
          <a:p>
            <a:pPr lvl="1"/>
            <a:r>
              <a:rPr lang="pt-BR" sz="2000" i="1" dirty="0"/>
              <a:t>n!   = 1 . . . . . (n − 1) . n = (n − 1)! . n  for n ≥ 1</a:t>
            </a:r>
          </a:p>
          <a:p>
            <a:pPr lvl="1"/>
            <a:r>
              <a:rPr lang="en-US" sz="2000" dirty="0"/>
              <a:t>and 0!  = 1 by definition, </a:t>
            </a:r>
          </a:p>
          <a:p>
            <a:pPr lvl="1"/>
            <a:r>
              <a:rPr lang="en-US" sz="2000" dirty="0"/>
              <a:t>we can compute </a:t>
            </a:r>
            <a:r>
              <a:rPr lang="en-US" sz="2000" i="1" dirty="0"/>
              <a:t>F(n) = F(n − 1) . n with the following </a:t>
            </a:r>
            <a:r>
              <a:rPr lang="en-US" sz="2000" dirty="0"/>
              <a:t>recursive algorithm.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C90BD-678B-495C-AC87-66050D917D79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4292490" y="3102671"/>
            <a:ext cx="5765909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/>
              <a:t>ALGORITHM </a:t>
            </a:r>
            <a:r>
              <a:rPr lang="en-US" sz="3200" b="1" i="1" dirty="0"/>
              <a:t>Fact(n)</a:t>
            </a:r>
          </a:p>
          <a:p>
            <a:r>
              <a:rPr lang="en-US" sz="3200" b="1" dirty="0"/>
              <a:t>{      </a:t>
            </a:r>
          </a:p>
          <a:p>
            <a:r>
              <a:rPr lang="en-US" sz="3200" b="1" dirty="0"/>
              <a:t>	if </a:t>
            </a:r>
            <a:r>
              <a:rPr lang="en-US" sz="3200" b="1" i="1" dirty="0"/>
              <a:t>n = 0 </a:t>
            </a:r>
          </a:p>
          <a:p>
            <a:r>
              <a:rPr lang="en-US" sz="3200" b="1" i="1" dirty="0"/>
              <a:t>		return 1</a:t>
            </a:r>
          </a:p>
          <a:p>
            <a:r>
              <a:rPr lang="pt-BR" sz="3200" b="1" dirty="0"/>
              <a:t>	else </a:t>
            </a:r>
          </a:p>
          <a:p>
            <a:r>
              <a:rPr lang="pt-BR" sz="3200" b="1" dirty="0"/>
              <a:t>		return </a:t>
            </a:r>
            <a:r>
              <a:rPr lang="pt-BR" sz="3200" b="1" i="1" dirty="0"/>
              <a:t>Fact(n − 1) ∗ n</a:t>
            </a:r>
          </a:p>
          <a:p>
            <a:r>
              <a:rPr lang="pt-BR" sz="3200" b="1" i="1" dirty="0"/>
              <a:t>}</a:t>
            </a:r>
            <a:endParaRPr lang="en-US" sz="3200" dirty="0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/>
          <a:lstStyle/>
          <a:p>
            <a:r>
              <a:rPr lang="en-US" b="1" dirty="0"/>
              <a:t>Recursive Factorial Function</a:t>
            </a:r>
          </a:p>
        </p:txBody>
      </p:sp>
    </p:spTree>
    <p:extLst>
      <p:ext uri="{BB962C8B-B14F-4D97-AF65-F5344CB8AC3E}">
        <p14:creationId xmlns:p14="http://schemas.microsoft.com/office/powerpoint/2010/main" val="15329509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b="1" dirty="0"/>
              <a:t>Fibonacci Recursive Function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416050"/>
            <a:ext cx="10515600" cy="4351338"/>
          </a:xfrm>
        </p:spPr>
        <p:txBody>
          <a:bodyPr>
            <a:noAutofit/>
          </a:bodyPr>
          <a:lstStyle/>
          <a:p>
            <a:pPr marL="609600" indent="-609600">
              <a:buNone/>
            </a:pPr>
            <a:endParaRPr lang="en-US" sz="4000" i="1" dirty="0"/>
          </a:p>
          <a:p>
            <a:pPr marL="609600" indent="-609600">
              <a:buNone/>
            </a:pPr>
            <a:r>
              <a:rPr lang="en-US" sz="4000" i="1" dirty="0"/>
              <a:t>Fib(N)</a:t>
            </a:r>
          </a:p>
          <a:p>
            <a:pPr marL="609600" indent="-609600">
              <a:buNone/>
            </a:pPr>
            <a:r>
              <a:rPr lang="en-US" sz="4000" i="1" dirty="0"/>
              <a:t>{	if (N  &lt;= 1)	</a:t>
            </a:r>
          </a:p>
          <a:p>
            <a:pPr marL="609600" indent="-609600">
              <a:buNone/>
            </a:pPr>
            <a:r>
              <a:rPr lang="en-US" sz="4000" i="1" dirty="0"/>
              <a:t>		return  1;</a:t>
            </a:r>
          </a:p>
          <a:p>
            <a:pPr marL="609600" indent="-609600">
              <a:buNone/>
            </a:pPr>
            <a:r>
              <a:rPr lang="en-US" sz="4000" i="1" dirty="0"/>
              <a:t>	else	</a:t>
            </a:r>
          </a:p>
          <a:p>
            <a:pPr marL="609600" indent="-609600">
              <a:buNone/>
            </a:pPr>
            <a:r>
              <a:rPr lang="en-US" sz="4000" i="1" dirty="0"/>
              <a:t>		return Fib(N-1) + Fib(N-2)	</a:t>
            </a:r>
          </a:p>
          <a:p>
            <a:pPr marL="609600" indent="-609600">
              <a:buNone/>
            </a:pPr>
            <a:r>
              <a:rPr lang="en-US" sz="4000" i="1" dirty="0"/>
              <a:t>}</a:t>
            </a:r>
          </a:p>
          <a:p>
            <a:pPr marL="0" indent="0">
              <a:buNone/>
            </a:pP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33969882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Exponent (Power) Function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idx="1"/>
          </p:nvPr>
        </p:nvSpPr>
        <p:spPr bwMode="auto">
          <a:xfrm>
            <a:off x="838200" y="2154638"/>
            <a:ext cx="7877156" cy="3693319"/>
          </a:xfrm>
          <a:prstGeom prst="rect">
            <a:avLst/>
          </a:prstGeom>
          <a:solidFill>
            <a:srgbClr val="F5F5F5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4000" b="0" i="0" u="none" strike="noStrike" cap="none" normalizeH="0" baseline="0" dirty="0" err="1">
                <a:ln>
                  <a:noFill/>
                </a:ln>
                <a:solidFill>
                  <a:srgbClr val="A626A4"/>
                </a:solidFill>
                <a:effectLst/>
                <a:latin typeface="Droid Sans Mono"/>
              </a:rPr>
              <a:t>int</a:t>
            </a:r>
            <a:r>
              <a:rPr kumimoji="0" lang="en-US" sz="4000" b="0" i="0" u="none" strike="noStrike" cap="none" normalizeH="0" baseline="0" dirty="0">
                <a:ln>
                  <a:noFill/>
                </a:ln>
                <a:solidFill>
                  <a:srgbClr val="383A42"/>
                </a:solidFill>
                <a:effectLst/>
                <a:latin typeface="Droid Sans Mono"/>
              </a:rPr>
              <a:t> </a:t>
            </a:r>
            <a:r>
              <a:rPr kumimoji="0" lang="en-US" sz="4000" b="0" i="0" u="none" strike="noStrike" cap="none" normalizeH="0" baseline="0" dirty="0">
                <a:ln>
                  <a:noFill/>
                </a:ln>
                <a:solidFill>
                  <a:srgbClr val="4078F2"/>
                </a:solidFill>
                <a:effectLst/>
                <a:latin typeface="Droid Sans Mono"/>
              </a:rPr>
              <a:t>power</a:t>
            </a:r>
            <a:r>
              <a:rPr kumimoji="0" lang="en-US" sz="4000" b="0" i="0" u="none" strike="noStrike" cap="none" normalizeH="0" baseline="0" dirty="0">
                <a:ln>
                  <a:noFill/>
                </a:ln>
                <a:solidFill>
                  <a:srgbClr val="383A42"/>
                </a:solidFill>
                <a:effectLst/>
                <a:latin typeface="Droid Sans Mono"/>
              </a:rPr>
              <a:t>(</a:t>
            </a:r>
            <a:r>
              <a:rPr kumimoji="0" lang="en-US" sz="4000" b="0" i="0" u="none" strike="noStrike" cap="none" normalizeH="0" baseline="0" dirty="0" err="1">
                <a:ln>
                  <a:noFill/>
                </a:ln>
                <a:solidFill>
                  <a:srgbClr val="A626A4"/>
                </a:solidFill>
                <a:effectLst/>
                <a:latin typeface="Droid Sans Mono"/>
              </a:rPr>
              <a:t>int</a:t>
            </a:r>
            <a:r>
              <a:rPr kumimoji="0" lang="en-US" sz="4000" b="0" i="0" u="none" strike="noStrike" cap="none" normalizeH="0" baseline="0" dirty="0">
                <a:ln>
                  <a:noFill/>
                </a:ln>
                <a:solidFill>
                  <a:srgbClr val="383A42"/>
                </a:solidFill>
                <a:effectLst/>
                <a:latin typeface="Droid Sans Mono"/>
              </a:rPr>
              <a:t> base, </a:t>
            </a:r>
            <a:r>
              <a:rPr kumimoji="0" lang="en-US" sz="4000" b="0" i="0" u="none" strike="noStrike" cap="none" normalizeH="0" baseline="0" dirty="0" err="1">
                <a:ln>
                  <a:noFill/>
                </a:ln>
                <a:solidFill>
                  <a:srgbClr val="A626A4"/>
                </a:solidFill>
                <a:effectLst/>
                <a:latin typeface="Droid Sans Mono"/>
              </a:rPr>
              <a:t>int</a:t>
            </a:r>
            <a:r>
              <a:rPr kumimoji="0" lang="en-US" sz="4000" b="0" i="0" u="none" strike="noStrike" cap="none" normalizeH="0" baseline="0" dirty="0">
                <a:ln>
                  <a:noFill/>
                </a:ln>
                <a:solidFill>
                  <a:srgbClr val="383A42"/>
                </a:solidFill>
                <a:effectLst/>
                <a:latin typeface="Droid Sans Mono"/>
              </a:rPr>
              <a:t> a)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4000" b="0" i="0" u="none" strike="noStrike" cap="none" normalizeH="0" baseline="0" dirty="0">
                <a:ln>
                  <a:noFill/>
                </a:ln>
                <a:solidFill>
                  <a:srgbClr val="383A42"/>
                </a:solidFill>
                <a:effectLst/>
                <a:latin typeface="Droid Sans Mono"/>
              </a:rPr>
              <a:t>{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4000" b="0" i="0" u="none" strike="noStrike" cap="none" normalizeH="0" baseline="0" dirty="0">
                <a:ln>
                  <a:noFill/>
                </a:ln>
                <a:solidFill>
                  <a:srgbClr val="A626A4"/>
                </a:solidFill>
                <a:effectLst/>
                <a:latin typeface="Droid Sans Mono"/>
              </a:rPr>
              <a:t>if</a:t>
            </a:r>
            <a:r>
              <a:rPr kumimoji="0" lang="en-US" sz="4000" b="0" i="0" u="none" strike="noStrike" cap="none" normalizeH="0" baseline="0" dirty="0">
                <a:ln>
                  <a:noFill/>
                </a:ln>
                <a:solidFill>
                  <a:srgbClr val="383A42"/>
                </a:solidFill>
                <a:effectLst/>
                <a:latin typeface="Droid Sans Mono"/>
              </a:rPr>
              <a:t> (a != </a:t>
            </a:r>
            <a:r>
              <a:rPr kumimoji="0" lang="en-US" sz="4000" b="0" i="0" u="none" strike="noStrike" cap="none" normalizeH="0" baseline="0" dirty="0">
                <a:ln>
                  <a:noFill/>
                </a:ln>
                <a:solidFill>
                  <a:srgbClr val="986801"/>
                </a:solidFill>
                <a:effectLst/>
                <a:latin typeface="Droid Sans Mono"/>
              </a:rPr>
              <a:t>0</a:t>
            </a:r>
            <a:r>
              <a:rPr kumimoji="0" lang="en-US" sz="4000" b="0" i="0" u="none" strike="noStrike" cap="none" normalizeH="0" baseline="0" dirty="0">
                <a:ln>
                  <a:noFill/>
                </a:ln>
                <a:solidFill>
                  <a:srgbClr val="383A42"/>
                </a:solidFill>
                <a:effectLst/>
                <a:latin typeface="Droid Sans Mono"/>
              </a:rPr>
              <a:t>)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4000" b="0" i="0" u="none" strike="noStrike" cap="none" normalizeH="0" baseline="0" dirty="0">
                <a:ln>
                  <a:noFill/>
                </a:ln>
                <a:solidFill>
                  <a:srgbClr val="A626A4"/>
                </a:solidFill>
                <a:effectLst/>
                <a:latin typeface="Droid Sans Mono"/>
              </a:rPr>
              <a:t>return</a:t>
            </a:r>
            <a:r>
              <a:rPr kumimoji="0" lang="en-US" sz="4000" b="0" i="0" u="none" strike="noStrike" cap="none" normalizeH="0" baseline="0" dirty="0">
                <a:ln>
                  <a:noFill/>
                </a:ln>
                <a:solidFill>
                  <a:srgbClr val="383A42"/>
                </a:solidFill>
                <a:effectLst/>
                <a:latin typeface="Droid Sans Mono"/>
              </a:rPr>
              <a:t> (base * power(base, a - </a:t>
            </a:r>
            <a:r>
              <a:rPr kumimoji="0" lang="en-US" sz="4000" b="0" i="0" u="none" strike="noStrike" cap="none" normalizeH="0" baseline="0" dirty="0">
                <a:ln>
                  <a:noFill/>
                </a:ln>
                <a:solidFill>
                  <a:srgbClr val="986801"/>
                </a:solidFill>
                <a:effectLst/>
                <a:latin typeface="Droid Sans Mono"/>
              </a:rPr>
              <a:t>1</a:t>
            </a:r>
            <a:r>
              <a:rPr kumimoji="0" lang="en-US" sz="4000" b="0" i="0" u="none" strike="noStrike" cap="none" normalizeH="0" baseline="0" dirty="0">
                <a:ln>
                  <a:noFill/>
                </a:ln>
                <a:solidFill>
                  <a:srgbClr val="383A42"/>
                </a:solidFill>
                <a:effectLst/>
                <a:latin typeface="Droid Sans Mono"/>
              </a:rPr>
              <a:t>));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4000" b="0" i="0" u="none" strike="noStrike" cap="none" normalizeH="0" baseline="0" dirty="0">
                <a:ln>
                  <a:noFill/>
                </a:ln>
                <a:solidFill>
                  <a:srgbClr val="A626A4"/>
                </a:solidFill>
                <a:effectLst/>
                <a:latin typeface="Droid Sans Mono"/>
              </a:rPr>
              <a:t>else</a:t>
            </a:r>
            <a:r>
              <a:rPr kumimoji="0" lang="en-US" sz="4000" b="0" i="0" u="none" strike="noStrike" cap="none" normalizeH="0" baseline="0" dirty="0">
                <a:ln>
                  <a:noFill/>
                </a:ln>
                <a:solidFill>
                  <a:srgbClr val="383A42"/>
                </a:solidFill>
                <a:effectLst/>
                <a:latin typeface="Droid Sans Mono"/>
              </a:rPr>
              <a:t> </a:t>
            </a:r>
            <a:r>
              <a:rPr kumimoji="0" lang="en-US" sz="4000" b="0" i="0" u="none" strike="noStrike" cap="none" normalizeH="0" baseline="0" dirty="0">
                <a:ln>
                  <a:noFill/>
                </a:ln>
                <a:solidFill>
                  <a:srgbClr val="A626A4"/>
                </a:solidFill>
                <a:effectLst/>
                <a:latin typeface="Droid Sans Mono"/>
              </a:rPr>
              <a:t>return</a:t>
            </a:r>
            <a:r>
              <a:rPr kumimoji="0" lang="en-US" sz="4000" b="0" i="0" u="none" strike="noStrike" cap="none" normalizeH="0" baseline="0" dirty="0">
                <a:ln>
                  <a:noFill/>
                </a:ln>
                <a:solidFill>
                  <a:srgbClr val="383A42"/>
                </a:solidFill>
                <a:effectLst/>
                <a:latin typeface="Droid Sans Mono"/>
              </a:rPr>
              <a:t> </a:t>
            </a:r>
            <a:r>
              <a:rPr kumimoji="0" lang="en-US" sz="4000" b="0" i="0" u="none" strike="noStrike" cap="none" normalizeH="0" baseline="0" dirty="0">
                <a:ln>
                  <a:noFill/>
                </a:ln>
                <a:solidFill>
                  <a:srgbClr val="986801"/>
                </a:solidFill>
                <a:effectLst/>
                <a:latin typeface="Droid Sans Mono"/>
              </a:rPr>
              <a:t>1</a:t>
            </a:r>
            <a:r>
              <a:rPr kumimoji="0" lang="en-US" sz="4000" b="0" i="0" u="none" strike="noStrike" cap="none" normalizeH="0" baseline="0" dirty="0">
                <a:ln>
                  <a:noFill/>
                </a:ln>
                <a:solidFill>
                  <a:srgbClr val="383A42"/>
                </a:solidFill>
                <a:effectLst/>
                <a:latin typeface="Droid Sans Mono"/>
              </a:rPr>
              <a:t>;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4000" b="0" i="0" u="none" strike="noStrike" cap="none" normalizeH="0" baseline="0" dirty="0">
                <a:ln>
                  <a:noFill/>
                </a:ln>
                <a:solidFill>
                  <a:srgbClr val="383A42"/>
                </a:solidFill>
                <a:effectLst/>
                <a:latin typeface="Droid Sans Mono"/>
              </a:rPr>
              <a:t>}</a:t>
            </a:r>
            <a:r>
              <a:rPr kumimoji="0" 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0" lang="en-US" sz="7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37288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Factorial Function – Running Time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C90BD-678B-495C-AC87-66050D917D79}" type="slidenum">
              <a:rPr lang="en-US" smtClean="0"/>
              <a:pPr/>
              <a:t>6</a:t>
            </a:fld>
            <a:endParaRPr lang="en-US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95601" y="1828800"/>
            <a:ext cx="4954385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005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971801" y="2895601"/>
            <a:ext cx="5147291" cy="890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0051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600201" y="4038600"/>
            <a:ext cx="8967893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62284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05000" y="3352800"/>
            <a:ext cx="8229600" cy="2362200"/>
          </a:xfrm>
        </p:spPr>
        <p:txBody>
          <a:bodyPr>
            <a:normAutofit lnSpcReduction="10000"/>
          </a:bodyPr>
          <a:lstStyle/>
          <a:p>
            <a:r>
              <a:rPr lang="en-US" dirty="0"/>
              <a:t>Let us set up a recurrence and an initial condition for the number of additions </a:t>
            </a:r>
            <a:r>
              <a:rPr lang="en-US" i="1" dirty="0"/>
              <a:t>A(n) made by the algorithm.</a:t>
            </a:r>
          </a:p>
          <a:p>
            <a:r>
              <a:rPr lang="en-US" dirty="0"/>
              <a:t>The number of additions made in computing </a:t>
            </a:r>
            <a:r>
              <a:rPr lang="en-US" i="1" dirty="0" err="1"/>
              <a:t>BinRec</a:t>
            </a:r>
            <a:r>
              <a:rPr lang="en-US" i="1" dirty="0"/>
              <a:t>(n/2) is A(n/2), plus one more addition is made by the algorithm to </a:t>
            </a:r>
            <a:r>
              <a:rPr lang="en-US" dirty="0"/>
              <a:t>increase the returned value by 1. This leads to the recurrence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C90BD-678B-495C-AC87-66050D917D79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2209800" y="1676400"/>
            <a:ext cx="7696200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/>
              <a:t>ALGORITHM </a:t>
            </a:r>
            <a:r>
              <a:rPr lang="en-US" b="1" i="1" dirty="0" err="1"/>
              <a:t>BinRec</a:t>
            </a:r>
            <a:r>
              <a:rPr lang="en-US" b="1" i="1" dirty="0"/>
              <a:t>(n)</a:t>
            </a:r>
          </a:p>
          <a:p>
            <a:r>
              <a:rPr lang="pt-BR" dirty="0"/>
              <a:t>//Input: A positive decimal integer </a:t>
            </a:r>
            <a:r>
              <a:rPr lang="pt-BR" i="1" dirty="0"/>
              <a:t>n</a:t>
            </a:r>
          </a:p>
          <a:p>
            <a:r>
              <a:rPr lang="en-US" dirty="0"/>
              <a:t>//Output: The number of binary digits in </a:t>
            </a:r>
            <a:r>
              <a:rPr lang="en-US" i="1" dirty="0" err="1"/>
              <a:t>n’s</a:t>
            </a:r>
            <a:r>
              <a:rPr lang="en-US" i="1" dirty="0"/>
              <a:t> binary representation</a:t>
            </a:r>
          </a:p>
          <a:p>
            <a:r>
              <a:rPr lang="en-US" b="1" dirty="0"/>
              <a:t>if </a:t>
            </a:r>
            <a:r>
              <a:rPr lang="en-US" b="1" i="1" dirty="0"/>
              <a:t>n = 1 return 1</a:t>
            </a:r>
          </a:p>
          <a:p>
            <a:r>
              <a:rPr lang="en-US" b="1" dirty="0"/>
              <a:t>else return </a:t>
            </a:r>
            <a:r>
              <a:rPr lang="en-US" b="1" i="1" dirty="0" err="1"/>
              <a:t>BinRec</a:t>
            </a:r>
            <a:r>
              <a:rPr lang="en-US" b="1" i="1" dirty="0"/>
              <a:t>(n/2) + 1</a:t>
            </a:r>
            <a:endParaRPr lang="en-US" dirty="0"/>
          </a:p>
        </p:txBody>
      </p:sp>
      <p:pic>
        <p:nvPicPr>
          <p:cNvPr id="13517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33801" y="5562600"/>
            <a:ext cx="4909751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Rectangle 7"/>
          <p:cNvSpPr/>
          <p:nvPr/>
        </p:nvSpPr>
        <p:spPr>
          <a:xfrm>
            <a:off x="1752600" y="533401"/>
            <a:ext cx="86868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/>
              <a:t>The following algorithm finds the number of binary digits in the binary representation of a positive decimal integer.</a:t>
            </a:r>
          </a:p>
        </p:txBody>
      </p:sp>
    </p:spTree>
    <p:extLst>
      <p:ext uri="{BB962C8B-B14F-4D97-AF65-F5344CB8AC3E}">
        <p14:creationId xmlns:p14="http://schemas.microsoft.com/office/powerpoint/2010/main" val="28664470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Logarithm Rule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endParaRPr lang="en-US" dirty="0"/>
              </a:p>
              <a:p>
                <a:endParaRPr lang="en-US" dirty="0"/>
              </a:p>
              <a:p>
                <a:endParaRPr lang="en-US" dirty="0"/>
              </a:p>
              <a:p>
                <a:endParaRPr lang="en-US" dirty="0"/>
              </a:p>
              <a:p>
                <a:r>
                  <a:rPr lang="en-US" dirty="0"/>
                  <a:t>How to calculate it:</a:t>
                </a:r>
              </a:p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en-AU" b="0" i="0" smtClean="0">
                            <a:latin typeface="Cambria Math" panose="02040503050406030204" pitchFamily="18" charset="0"/>
                          </a:rPr>
                          <m:t>ln</m:t>
                        </m:r>
                        <m:r>
                          <a:rPr lang="en-AU" b="0" i="1" smtClean="0">
                            <a:latin typeface="Cambria Math" panose="02040503050406030204" pitchFamily="18" charset="0"/>
                          </a:rPr>
                          <m:t>⁡(</m:t>
                        </m:r>
                        <m:r>
                          <a:rPr lang="en-AU" b="0" i="1" smtClean="0">
                            <a:latin typeface="Cambria Math" panose="02040503050406030204" pitchFamily="18" charset="0"/>
                          </a:rPr>
                          <m:t>𝑛𝑢𝑚𝑏𝑒𝑟</m:t>
                        </m:r>
                        <m:r>
                          <a:rPr lang="en-AU" b="0" i="1" smtClean="0">
                            <a:latin typeface="Cambria Math" panose="02040503050406030204" pitchFamily="18" charset="0"/>
                          </a:rPr>
                          <m:t>)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en-AU" b="0" i="0" smtClean="0">
                            <a:latin typeface="Cambria Math" panose="02040503050406030204" pitchFamily="18" charset="0"/>
                          </a:rPr>
                          <m:t>ln</m:t>
                        </m:r>
                        <m:r>
                          <a:rPr lang="en-AU" b="0" i="1" smtClean="0">
                            <a:latin typeface="Cambria Math" panose="02040503050406030204" pitchFamily="18" charset="0"/>
                          </a:rPr>
                          <m:t>⁡(2)</m:t>
                        </m:r>
                      </m:den>
                    </m:f>
                  </m:oMath>
                </a14:m>
                <a:endParaRPr lang="en-US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8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04138" y="1825625"/>
            <a:ext cx="2314575" cy="1819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649038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C90BD-678B-495C-AC87-66050D917D79}" type="slidenum">
              <a:rPr lang="en-US" smtClean="0"/>
              <a:pPr/>
              <a:t>9</a:t>
            </a:fld>
            <a:endParaRPr lang="en-US"/>
          </a:p>
        </p:txBody>
      </p:sp>
      <p:pic>
        <p:nvPicPr>
          <p:cNvPr id="13619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09801" y="228601"/>
            <a:ext cx="3919537" cy="10082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6195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14600" y="1752600"/>
            <a:ext cx="7696200" cy="251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6196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486400" y="4419600"/>
            <a:ext cx="409575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Rectangle 8"/>
          <p:cNvSpPr/>
          <p:nvPr/>
        </p:nvSpPr>
        <p:spPr>
          <a:xfrm>
            <a:off x="1905000" y="4191001"/>
            <a:ext cx="33528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/>
              <a:t>Thus, we end up with</a:t>
            </a:r>
          </a:p>
        </p:txBody>
      </p:sp>
      <p:sp>
        <p:nvSpPr>
          <p:cNvPr id="10" name="Rectangle 9"/>
          <p:cNvSpPr/>
          <p:nvPr/>
        </p:nvSpPr>
        <p:spPr>
          <a:xfrm>
            <a:off x="1676400" y="1295401"/>
            <a:ext cx="372307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/>
              <a:t>Now backward substitutions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676400" y="5029201"/>
            <a:ext cx="8763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/>
              <a:t>or, after returning to the original variable </a:t>
            </a:r>
            <a:r>
              <a:rPr lang="en-US" sz="2400" i="1" dirty="0"/>
              <a:t>n = 2k and hence k = log</a:t>
            </a:r>
            <a:r>
              <a:rPr lang="en-US" sz="2400" i="1" baseline="-25000" dirty="0"/>
              <a:t>2</a:t>
            </a:r>
            <a:r>
              <a:rPr lang="en-US" sz="2400" i="1" dirty="0"/>
              <a:t> n,</a:t>
            </a:r>
            <a:endParaRPr lang="en-US" sz="2400" dirty="0"/>
          </a:p>
        </p:txBody>
      </p:sp>
      <p:pic>
        <p:nvPicPr>
          <p:cNvPr id="136197" name="Picture 5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038601" y="5638800"/>
            <a:ext cx="4405745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410053896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1341</TotalTime>
  <Words>556</Words>
  <Application>Microsoft Macintosh PowerPoint</Application>
  <PresentationFormat>Widescreen</PresentationFormat>
  <Paragraphs>85</Paragraphs>
  <Slides>10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Arial</vt:lpstr>
      <vt:lpstr>Calibri</vt:lpstr>
      <vt:lpstr>Calibri Light</vt:lpstr>
      <vt:lpstr>Cambria Math</vt:lpstr>
      <vt:lpstr>Droid Sans Mono</vt:lpstr>
      <vt:lpstr>Office Theme</vt:lpstr>
      <vt:lpstr>Design and Analysis of Algorithms  Recursive Algorithms</vt:lpstr>
      <vt:lpstr>Recursion</vt:lpstr>
      <vt:lpstr>Recursive Factorial Function</vt:lpstr>
      <vt:lpstr>Fibonacci Recursive Function</vt:lpstr>
      <vt:lpstr>Exponent (Power) Function</vt:lpstr>
      <vt:lpstr>Factorial Function – Running Time</vt:lpstr>
      <vt:lpstr>PowerPoint Presentation</vt:lpstr>
      <vt:lpstr>Logarithm Rule</vt:lpstr>
      <vt:lpstr>PowerPoint Presentation</vt:lpstr>
      <vt:lpstr>Assignment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Recursive Algorithms</dc:title>
  <dc:creator>Windows User</dc:creator>
  <cp:lastModifiedBy>rafiullah khan</cp:lastModifiedBy>
  <cp:revision>30</cp:revision>
  <dcterms:created xsi:type="dcterms:W3CDTF">2020-10-31T16:52:58Z</dcterms:created>
  <dcterms:modified xsi:type="dcterms:W3CDTF">2025-10-13T15:56:04Z</dcterms:modified>
</cp:coreProperties>
</file>